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  <p:sldId id="261" r:id="rId6"/>
    <p:sldId id="257" r:id="rId7"/>
    <p:sldId id="258" r:id="rId8"/>
    <p:sldId id="260" r:id="rId9"/>
    <p:sldId id="259" r:id="rId10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4BB951-F2FF-4F85-90FF-3AF7BAA0F9E7}" v="1" dt="2024-08-08T00:18:10.5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5" autoAdjust="0"/>
    <p:restoredTop sz="94660"/>
  </p:normalViewPr>
  <p:slideViewPr>
    <p:cSldViewPr snapToGrid="0">
      <p:cViewPr varScale="1">
        <p:scale>
          <a:sx n="60" d="100"/>
          <a:sy n="60" d="100"/>
        </p:scale>
        <p:origin x="22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52FC-DDEB-472C-BDA8-F1A28872F4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A4513-9439-4D69-B6A2-9A23B0A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34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52FC-DDEB-472C-BDA8-F1A28872F4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A4513-9439-4D69-B6A2-9A23B0A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62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52FC-DDEB-472C-BDA8-F1A28872F4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A4513-9439-4D69-B6A2-9A23B0A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73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52FC-DDEB-472C-BDA8-F1A28872F4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A4513-9439-4D69-B6A2-9A23B0A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763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52FC-DDEB-472C-BDA8-F1A28872F4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A4513-9439-4D69-B6A2-9A23B0A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90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52FC-DDEB-472C-BDA8-F1A28872F4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A4513-9439-4D69-B6A2-9A23B0A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5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52FC-DDEB-472C-BDA8-F1A28872F4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A4513-9439-4D69-B6A2-9A23B0A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93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52FC-DDEB-472C-BDA8-F1A28872F4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A4513-9439-4D69-B6A2-9A23B0A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96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52FC-DDEB-472C-BDA8-F1A28872F4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A4513-9439-4D69-B6A2-9A23B0A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46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52FC-DDEB-472C-BDA8-F1A28872F4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A4513-9439-4D69-B6A2-9A23B0A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5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52FC-DDEB-472C-BDA8-F1A28872F4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A4513-9439-4D69-B6A2-9A23B0A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90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2C52FC-DDEB-472C-BDA8-F1A28872F4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9A4513-9439-4D69-B6A2-9A23B0A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7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5B940-F981-FEB4-2BD9-AF2375992F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190" y="378343"/>
            <a:ext cx="5633618" cy="131777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Citizens Declare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State of Emergency with Georgia Election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CBD33A-2969-60D5-F36E-7107C57FA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556" y="1908765"/>
            <a:ext cx="5080886" cy="5576101"/>
          </a:xfrm>
        </p:spPr>
        <p:txBody>
          <a:bodyPr>
            <a:noAutofit/>
          </a:bodyPr>
          <a:lstStyle/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Voter Roll Manipulation</a:t>
            </a:r>
            <a:br>
              <a:rPr lang="en-US" sz="2838" dirty="0"/>
            </a:b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Failure to audit machines and follow State Law by SOS</a:t>
            </a:r>
          </a:p>
          <a:p>
            <a:pPr marL="185367" indent="-185367" algn="l">
              <a:buFont typeface="Arial" panose="020B0604020202020204" pitchFamily="34" charset="0"/>
              <a:buChar char="•"/>
            </a:pP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Rossi/</a:t>
            </a:r>
            <a:r>
              <a:rPr lang="en-US" sz="2838" dirty="0" err="1"/>
              <a:t>Moncla</a:t>
            </a:r>
            <a:r>
              <a:rPr lang="en-US" sz="2838" dirty="0"/>
              <a:t> SEB2023-025</a:t>
            </a:r>
            <a:br>
              <a:rPr lang="en-US" sz="2838" dirty="0"/>
            </a:b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CISA, DHS, </a:t>
            </a:r>
            <a:r>
              <a:rPr lang="en-US" sz="2838" dirty="0" err="1"/>
              <a:t>Halderman</a:t>
            </a:r>
            <a:r>
              <a:rPr lang="en-US" sz="2838" dirty="0"/>
              <a:t>, 29 cybersecurity experts warn</a:t>
            </a:r>
            <a:br>
              <a:rPr lang="en-US" sz="2838" dirty="0"/>
            </a:b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Must go to Paper Poll Books and Emergency Paper Ballots with a Full Hand Count before Certification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96F4E-A8E1-6142-E5AE-587B4B7E5382}"/>
              </a:ext>
            </a:extLst>
          </p:cNvPr>
          <p:cNvSpPr txBox="1"/>
          <p:nvPr/>
        </p:nvSpPr>
        <p:spPr>
          <a:xfrm>
            <a:off x="1387284" y="8597023"/>
            <a:ext cx="4083433" cy="41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76" dirty="0">
                <a:solidFill>
                  <a:srgbClr val="FF0000"/>
                </a:solidFill>
                <a:latin typeface="Ultra" panose="02060505000000020004" pitchFamily="18" charset="0"/>
              </a:rPr>
              <a:t>GeorgiansForTruth.org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35CB2D-AE14-F173-D962-3AA84000F0A7}"/>
              </a:ext>
            </a:extLst>
          </p:cNvPr>
          <p:cNvSpPr txBox="1"/>
          <p:nvPr/>
        </p:nvSpPr>
        <p:spPr>
          <a:xfrm>
            <a:off x="1387284" y="7959896"/>
            <a:ext cx="4083433" cy="1050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76" dirty="0">
                <a:solidFill>
                  <a:schemeClr val="accent1">
                    <a:lumMod val="60000"/>
                    <a:lumOff val="40000"/>
                  </a:schemeClr>
                </a:solidFill>
                <a:latin typeface="Ultra" panose="02060505000000020004" pitchFamily="18" charset="0"/>
              </a:rPr>
              <a:t>On X @theGANerds</a:t>
            </a:r>
          </a:p>
          <a:p>
            <a:pPr algn="ctr"/>
            <a:r>
              <a:rPr lang="en-US" sz="2076" dirty="0">
                <a:solidFill>
                  <a:schemeClr val="accent1">
                    <a:lumMod val="60000"/>
                    <a:lumOff val="40000"/>
                  </a:schemeClr>
                </a:solidFill>
                <a:latin typeface="Ultra" panose="02060505000000020004" pitchFamily="18" charset="0"/>
              </a:rPr>
              <a:t>On Rumble.com </a:t>
            </a:r>
            <a:br>
              <a:rPr lang="en-US" sz="2076" dirty="0">
                <a:solidFill>
                  <a:schemeClr val="accent1">
                    <a:lumMod val="60000"/>
                    <a:lumOff val="40000"/>
                  </a:schemeClr>
                </a:solidFill>
                <a:latin typeface="Ultra" panose="02060505000000020004" pitchFamily="18" charset="0"/>
              </a:rPr>
            </a:br>
            <a:endParaRPr lang="en-US" sz="2076" dirty="0">
              <a:solidFill>
                <a:schemeClr val="accent1">
                  <a:lumMod val="60000"/>
                  <a:lumOff val="40000"/>
                </a:schemeClr>
              </a:solidFill>
              <a:latin typeface="Ultra" panose="020605050000000200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521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0CBD33A-2969-60D5-F36E-7107C57FA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633" y="2389009"/>
            <a:ext cx="5314734" cy="5576101"/>
          </a:xfrm>
        </p:spPr>
        <p:txBody>
          <a:bodyPr>
            <a:normAutofit/>
          </a:bodyPr>
          <a:lstStyle/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b="1" dirty="0"/>
              <a:t>Rossi/</a:t>
            </a:r>
            <a:r>
              <a:rPr lang="en-US" sz="2838" b="1" dirty="0" err="1"/>
              <a:t>Moncla</a:t>
            </a:r>
            <a:r>
              <a:rPr lang="en-US" sz="2838" b="1" dirty="0"/>
              <a:t> SEB2023-025 Case</a:t>
            </a:r>
            <a:br>
              <a:rPr lang="en-US" sz="2838" dirty="0"/>
            </a:b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Over 140 violations of election law in Fulton</a:t>
            </a:r>
          </a:p>
          <a:p>
            <a:pPr marL="185367" indent="-185367" algn="l">
              <a:buFont typeface="Arial" panose="020B0604020202020204" pitchFamily="34" charset="0"/>
              <a:buChar char="•"/>
            </a:pP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41,000+ ballots w/o image, tabulator tape or double counted</a:t>
            </a:r>
          </a:p>
          <a:p>
            <a:pPr marL="185367" indent="-185367" algn="l">
              <a:buFont typeface="Arial" panose="020B0604020202020204" pitchFamily="34" charset="0"/>
              <a:buChar char="•"/>
            </a:pP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SOS investigator recommended referral to AG</a:t>
            </a:r>
          </a:p>
          <a:p>
            <a:pPr marL="185367" indent="-185367" algn="l">
              <a:buFont typeface="Arial" panose="020B0604020202020204" pitchFamily="34" charset="0"/>
              <a:buChar char="•"/>
            </a:pPr>
            <a:endParaRPr lang="en-US" sz="2854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96F4E-A8E1-6142-E5AE-587B4B7E5382}"/>
              </a:ext>
            </a:extLst>
          </p:cNvPr>
          <p:cNvSpPr txBox="1"/>
          <p:nvPr/>
        </p:nvSpPr>
        <p:spPr>
          <a:xfrm>
            <a:off x="1387284" y="8398834"/>
            <a:ext cx="4083433" cy="41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76" dirty="0">
                <a:solidFill>
                  <a:srgbClr val="FF0000"/>
                </a:solidFill>
                <a:latin typeface="Ultra" panose="02060505000000020004" pitchFamily="18" charset="0"/>
              </a:rPr>
              <a:t>GeorgiansForTruth.org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72EEE1-EB84-22D2-BAF3-54465E6B221E}"/>
              </a:ext>
            </a:extLst>
          </p:cNvPr>
          <p:cNvSpPr txBox="1">
            <a:spLocks/>
          </p:cNvSpPr>
          <p:nvPr/>
        </p:nvSpPr>
        <p:spPr>
          <a:xfrm>
            <a:off x="957649" y="260925"/>
            <a:ext cx="4926758" cy="1317773"/>
          </a:xfrm>
          <a:prstGeom prst="rect">
            <a:avLst/>
          </a:prstGeom>
        </p:spPr>
        <p:txBody>
          <a:bodyPr vert="horz" lIns="59312" tIns="29656" rIns="59312" bIns="29656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514" b="1" dirty="0">
                <a:solidFill>
                  <a:srgbClr val="FF0000"/>
                </a:solidFill>
              </a:rPr>
              <a:t>Citizens Declare </a:t>
            </a:r>
            <a:br>
              <a:rPr lang="en-US" sz="3514" b="1" dirty="0">
                <a:solidFill>
                  <a:srgbClr val="FF0000"/>
                </a:solidFill>
              </a:rPr>
            </a:br>
            <a:r>
              <a:rPr lang="en-US" sz="3514" b="1" dirty="0">
                <a:solidFill>
                  <a:srgbClr val="FF0000"/>
                </a:solidFill>
              </a:rPr>
              <a:t>State of Emergency with Georgia Election System</a:t>
            </a:r>
          </a:p>
        </p:txBody>
      </p:sp>
    </p:spTree>
    <p:extLst>
      <p:ext uri="{BB962C8B-B14F-4D97-AF65-F5344CB8AC3E}">
        <p14:creationId xmlns:p14="http://schemas.microsoft.com/office/powerpoint/2010/main" val="974976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0CBD33A-2969-60D5-F36E-7107C57FA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6150" y="1706095"/>
            <a:ext cx="4648257" cy="3247148"/>
          </a:xfrm>
        </p:spPr>
        <p:txBody>
          <a:bodyPr>
            <a:noAutofit/>
          </a:bodyPr>
          <a:lstStyle/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b="1" dirty="0"/>
              <a:t>Voter Roll Manipulation</a:t>
            </a:r>
            <a:br>
              <a:rPr lang="en-US" sz="2838" dirty="0"/>
            </a:b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2020, 2022, &amp; 2024</a:t>
            </a:r>
          </a:p>
          <a:p>
            <a:pPr marL="185367" indent="-185367" algn="l">
              <a:buFont typeface="Arial" panose="020B0604020202020204" pitchFamily="34" charset="0"/>
              <a:buChar char="•"/>
            </a:pP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Synthetic Identity Theft</a:t>
            </a:r>
          </a:p>
          <a:p>
            <a:pPr marL="185367" indent="-185367" algn="l">
              <a:buFont typeface="Arial" panose="020B0604020202020204" pitchFamily="34" charset="0"/>
              <a:buChar char="•"/>
            </a:pP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Double Votes, Inserted Votes &amp; Swapped Votes</a:t>
            </a:r>
            <a:br>
              <a:rPr lang="en-US" sz="2838" dirty="0"/>
            </a:br>
            <a:endParaRPr lang="en-US" sz="2838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96F4E-A8E1-6142-E5AE-587B4B7E5382}"/>
              </a:ext>
            </a:extLst>
          </p:cNvPr>
          <p:cNvSpPr txBox="1"/>
          <p:nvPr/>
        </p:nvSpPr>
        <p:spPr>
          <a:xfrm>
            <a:off x="1387284" y="8491108"/>
            <a:ext cx="4083433" cy="41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76" dirty="0">
                <a:solidFill>
                  <a:srgbClr val="FF0000"/>
                </a:solidFill>
                <a:latin typeface="Ultra" panose="02060505000000020004" pitchFamily="18" charset="0"/>
              </a:rPr>
              <a:t>GeorgiansForTruth.org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1E4841-D9DD-41D9-C07B-49C208650F49}"/>
              </a:ext>
            </a:extLst>
          </p:cNvPr>
          <p:cNvSpPr txBox="1"/>
          <p:nvPr/>
        </p:nvSpPr>
        <p:spPr>
          <a:xfrm>
            <a:off x="1518562" y="5216134"/>
            <a:ext cx="4083433" cy="2636786"/>
          </a:xfrm>
          <a:prstGeom prst="rect">
            <a:avLst/>
          </a:prstGeom>
          <a:noFill/>
        </p:spPr>
        <p:txBody>
          <a:bodyPr wrap="square" numCol="3" rtlCol="0">
            <a:noAutofit/>
          </a:bodyPr>
          <a:lstStyle/>
          <a:p>
            <a:r>
              <a:rPr lang="en-US" sz="1297" b="1" dirty="0"/>
              <a:t>Bartow</a:t>
            </a:r>
          </a:p>
          <a:p>
            <a:r>
              <a:rPr lang="en-US" sz="1297" b="1" dirty="0"/>
              <a:t>Brooks</a:t>
            </a:r>
          </a:p>
          <a:p>
            <a:r>
              <a:rPr lang="en-US" sz="1297" b="1" dirty="0"/>
              <a:t>Bulloch</a:t>
            </a:r>
          </a:p>
          <a:p>
            <a:r>
              <a:rPr lang="en-US" sz="1297" b="1" dirty="0"/>
              <a:t>Calhoun</a:t>
            </a:r>
          </a:p>
          <a:p>
            <a:r>
              <a:rPr lang="en-US" sz="1297" b="1" dirty="0"/>
              <a:t>Chatham </a:t>
            </a:r>
          </a:p>
          <a:p>
            <a:r>
              <a:rPr lang="en-US" sz="1297" b="1" dirty="0"/>
              <a:t>Chattooga </a:t>
            </a:r>
          </a:p>
          <a:p>
            <a:r>
              <a:rPr lang="en-US" sz="1297" b="1" dirty="0"/>
              <a:t>Clarke</a:t>
            </a:r>
          </a:p>
          <a:p>
            <a:r>
              <a:rPr lang="en-US" sz="1297" b="1" dirty="0"/>
              <a:t>Clay</a:t>
            </a:r>
          </a:p>
          <a:p>
            <a:r>
              <a:rPr lang="en-US" sz="1297" b="1" dirty="0"/>
              <a:t>Clayton</a:t>
            </a:r>
          </a:p>
          <a:p>
            <a:r>
              <a:rPr lang="en-US" sz="1297" b="1" dirty="0"/>
              <a:t>Cobb</a:t>
            </a:r>
          </a:p>
          <a:p>
            <a:r>
              <a:rPr lang="en-US" sz="1297" b="1" dirty="0"/>
              <a:t>Coweta</a:t>
            </a:r>
          </a:p>
          <a:p>
            <a:r>
              <a:rPr lang="en-US" sz="1297" b="1" dirty="0"/>
              <a:t>Dougherty</a:t>
            </a:r>
          </a:p>
          <a:p>
            <a:r>
              <a:rPr lang="en-US" sz="1297" b="1" dirty="0"/>
              <a:t>Elbert</a:t>
            </a:r>
          </a:p>
          <a:p>
            <a:r>
              <a:rPr lang="en-US" sz="1297" b="1" dirty="0"/>
              <a:t>Fannin</a:t>
            </a:r>
          </a:p>
          <a:p>
            <a:r>
              <a:rPr lang="en-US" sz="1297" b="1" dirty="0"/>
              <a:t>Floyd</a:t>
            </a:r>
          </a:p>
          <a:p>
            <a:r>
              <a:rPr lang="en-US" sz="1297" b="1" dirty="0"/>
              <a:t>Forsyth </a:t>
            </a:r>
          </a:p>
          <a:p>
            <a:r>
              <a:rPr lang="en-US" sz="1297" b="1" dirty="0"/>
              <a:t>Fulton</a:t>
            </a:r>
          </a:p>
          <a:p>
            <a:r>
              <a:rPr lang="en-US" sz="1297" b="1" dirty="0"/>
              <a:t>Green</a:t>
            </a:r>
          </a:p>
          <a:p>
            <a:r>
              <a:rPr lang="en-US" sz="1297" b="1" dirty="0"/>
              <a:t>Gwinnett</a:t>
            </a:r>
          </a:p>
          <a:p>
            <a:r>
              <a:rPr lang="en-US" sz="1297" b="1" dirty="0"/>
              <a:t>Hall</a:t>
            </a:r>
          </a:p>
          <a:p>
            <a:r>
              <a:rPr lang="en-US" sz="1297" b="1" dirty="0"/>
              <a:t>Hancock </a:t>
            </a:r>
          </a:p>
          <a:p>
            <a:r>
              <a:rPr lang="en-US" sz="1297" b="1" dirty="0"/>
              <a:t>Henry</a:t>
            </a:r>
          </a:p>
          <a:p>
            <a:r>
              <a:rPr lang="en-US" sz="1297" b="1" dirty="0"/>
              <a:t>Irwin</a:t>
            </a:r>
          </a:p>
          <a:p>
            <a:r>
              <a:rPr lang="en-US" sz="1297" b="1" dirty="0"/>
              <a:t>Jefferson</a:t>
            </a:r>
          </a:p>
          <a:p>
            <a:r>
              <a:rPr lang="en-US" sz="1297" b="1" dirty="0"/>
              <a:t>Lumpkin</a:t>
            </a:r>
          </a:p>
          <a:p>
            <a:r>
              <a:rPr lang="en-US" sz="1297" b="1" dirty="0"/>
              <a:t>Miller</a:t>
            </a:r>
          </a:p>
          <a:p>
            <a:r>
              <a:rPr lang="en-US" sz="1297" b="1" dirty="0"/>
              <a:t>Mitchell </a:t>
            </a:r>
          </a:p>
          <a:p>
            <a:r>
              <a:rPr lang="en-US" sz="1297" b="1" dirty="0"/>
              <a:t>Oconee</a:t>
            </a:r>
          </a:p>
          <a:p>
            <a:r>
              <a:rPr lang="en-US" sz="1297" b="1" dirty="0"/>
              <a:t>Peach</a:t>
            </a:r>
          </a:p>
          <a:p>
            <a:r>
              <a:rPr lang="en-US" sz="1297" b="1" dirty="0"/>
              <a:t>Pierce</a:t>
            </a:r>
          </a:p>
          <a:p>
            <a:r>
              <a:rPr lang="en-US" sz="1297" b="1" dirty="0"/>
              <a:t>Polk</a:t>
            </a:r>
          </a:p>
          <a:p>
            <a:r>
              <a:rPr lang="en-US" sz="1297" b="1" dirty="0"/>
              <a:t>Pulaski</a:t>
            </a:r>
          </a:p>
          <a:p>
            <a:r>
              <a:rPr lang="en-US" sz="1297" b="1" dirty="0"/>
              <a:t>Richmond</a:t>
            </a:r>
          </a:p>
          <a:p>
            <a:r>
              <a:rPr lang="en-US" sz="1297" b="1" dirty="0"/>
              <a:t>Spalding </a:t>
            </a:r>
          </a:p>
          <a:p>
            <a:r>
              <a:rPr lang="en-US" sz="1297" b="1" dirty="0"/>
              <a:t>Stephens </a:t>
            </a:r>
          </a:p>
          <a:p>
            <a:r>
              <a:rPr lang="en-US" sz="1297" b="1" dirty="0"/>
              <a:t>Whitfield</a:t>
            </a:r>
          </a:p>
          <a:p>
            <a:r>
              <a:rPr lang="en-US" sz="1297" b="1" dirty="0"/>
              <a:t>Wilkes</a:t>
            </a:r>
          </a:p>
          <a:p>
            <a:r>
              <a:rPr lang="en-US" sz="1297" b="1" dirty="0"/>
              <a:t>Wilkinson</a:t>
            </a:r>
          </a:p>
          <a:p>
            <a:r>
              <a:rPr lang="en-US" sz="1297" b="1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8FB008-EFCA-B10D-B028-3F8C2420EC48}"/>
              </a:ext>
            </a:extLst>
          </p:cNvPr>
          <p:cNvSpPr txBox="1"/>
          <p:nvPr/>
        </p:nvSpPr>
        <p:spPr>
          <a:xfrm>
            <a:off x="1387284" y="7852920"/>
            <a:ext cx="4083433" cy="1050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76" dirty="0">
                <a:solidFill>
                  <a:schemeClr val="accent1">
                    <a:lumMod val="60000"/>
                    <a:lumOff val="40000"/>
                  </a:schemeClr>
                </a:solidFill>
                <a:latin typeface="Ultra" panose="02060505000000020004" pitchFamily="18" charset="0"/>
              </a:rPr>
              <a:t>On X @theGANerds</a:t>
            </a:r>
          </a:p>
          <a:p>
            <a:pPr algn="ctr"/>
            <a:r>
              <a:rPr lang="en-US" sz="2076" dirty="0">
                <a:solidFill>
                  <a:schemeClr val="accent1">
                    <a:lumMod val="60000"/>
                    <a:lumOff val="40000"/>
                  </a:schemeClr>
                </a:solidFill>
                <a:latin typeface="Ultra" panose="02060505000000020004" pitchFamily="18" charset="0"/>
              </a:rPr>
              <a:t>On Rumble.com </a:t>
            </a:r>
            <a:br>
              <a:rPr lang="en-US" sz="2076" dirty="0">
                <a:solidFill>
                  <a:schemeClr val="accent1">
                    <a:lumMod val="60000"/>
                    <a:lumOff val="40000"/>
                  </a:schemeClr>
                </a:solidFill>
                <a:latin typeface="Ultra" panose="02060505000000020004" pitchFamily="18" charset="0"/>
              </a:rPr>
            </a:br>
            <a:endParaRPr lang="en-US" sz="2076" dirty="0">
              <a:solidFill>
                <a:schemeClr val="accent1">
                  <a:lumMod val="60000"/>
                  <a:lumOff val="40000"/>
                </a:schemeClr>
              </a:solidFill>
              <a:latin typeface="Ultra" panose="020605050000000200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77813D2-5E6B-C77E-F330-306DED5D7FC6}"/>
              </a:ext>
            </a:extLst>
          </p:cNvPr>
          <p:cNvSpPr txBox="1">
            <a:spLocks/>
          </p:cNvSpPr>
          <p:nvPr/>
        </p:nvSpPr>
        <p:spPr>
          <a:xfrm>
            <a:off x="957649" y="260925"/>
            <a:ext cx="4926758" cy="1317773"/>
          </a:xfrm>
          <a:prstGeom prst="rect">
            <a:avLst/>
          </a:prstGeom>
        </p:spPr>
        <p:txBody>
          <a:bodyPr vert="horz" lIns="59312" tIns="29656" rIns="59312" bIns="29656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514" b="1" dirty="0">
                <a:solidFill>
                  <a:srgbClr val="FF0000"/>
                </a:solidFill>
              </a:rPr>
              <a:t>Citizens Declare </a:t>
            </a:r>
            <a:br>
              <a:rPr lang="en-US" sz="3514" b="1" dirty="0">
                <a:solidFill>
                  <a:srgbClr val="FF0000"/>
                </a:solidFill>
              </a:rPr>
            </a:br>
            <a:r>
              <a:rPr lang="en-US" sz="3514" b="1" dirty="0">
                <a:solidFill>
                  <a:srgbClr val="FF0000"/>
                </a:solidFill>
              </a:rPr>
              <a:t>State of Emergency with Georgia Election System</a:t>
            </a:r>
          </a:p>
        </p:txBody>
      </p:sp>
    </p:spTree>
    <p:extLst>
      <p:ext uri="{BB962C8B-B14F-4D97-AF65-F5344CB8AC3E}">
        <p14:creationId xmlns:p14="http://schemas.microsoft.com/office/powerpoint/2010/main" val="2924814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0CBD33A-2969-60D5-F36E-7107C57FA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1" y="2182476"/>
            <a:ext cx="5285238" cy="5576101"/>
          </a:xfrm>
        </p:spPr>
        <p:txBody>
          <a:bodyPr>
            <a:normAutofit/>
          </a:bodyPr>
          <a:lstStyle/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b="1" dirty="0"/>
              <a:t>Failure to audit machines and follow State Law by SOS</a:t>
            </a:r>
            <a:br>
              <a:rPr lang="en-US" sz="2838" dirty="0"/>
            </a:b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SOS &amp; Sterling perjured to Congress violates OCGA 16-10-1</a:t>
            </a:r>
            <a:br>
              <a:rPr lang="en-US" sz="2838" dirty="0"/>
            </a:b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DA / IG exposed to evidence appointed to judgeships</a:t>
            </a:r>
            <a:br>
              <a:rPr lang="en-US" sz="2838" dirty="0"/>
            </a:b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18 US Code § 2382 – Misprision of treason</a:t>
            </a:r>
          </a:p>
          <a:p>
            <a:pPr algn="l"/>
            <a:endParaRPr lang="en-US" sz="2854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96F4E-A8E1-6142-E5AE-587B4B7E5382}"/>
              </a:ext>
            </a:extLst>
          </p:cNvPr>
          <p:cNvSpPr txBox="1"/>
          <p:nvPr/>
        </p:nvSpPr>
        <p:spPr>
          <a:xfrm>
            <a:off x="1387285" y="8274367"/>
            <a:ext cx="4083433" cy="41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76" dirty="0">
                <a:solidFill>
                  <a:srgbClr val="FF0000"/>
                </a:solidFill>
                <a:latin typeface="Ultra" panose="02060505000000020004" pitchFamily="18" charset="0"/>
              </a:rPr>
              <a:t>GeorgiansForTruth.org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9E216D-323D-4B5C-F63B-BBA6C8FECC82}"/>
              </a:ext>
            </a:extLst>
          </p:cNvPr>
          <p:cNvSpPr txBox="1"/>
          <p:nvPr/>
        </p:nvSpPr>
        <p:spPr>
          <a:xfrm>
            <a:off x="1387284" y="7893710"/>
            <a:ext cx="4083433" cy="41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76" dirty="0">
                <a:solidFill>
                  <a:schemeClr val="accent1">
                    <a:lumMod val="60000"/>
                    <a:lumOff val="40000"/>
                  </a:schemeClr>
                </a:solidFill>
                <a:latin typeface="Ultra" panose="02060505000000020004" pitchFamily="18" charset="0"/>
              </a:rPr>
              <a:t>WriteTheVote.net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E52B6D-34C0-6A11-05FC-C550C8E6FAAD}"/>
              </a:ext>
            </a:extLst>
          </p:cNvPr>
          <p:cNvSpPr txBox="1">
            <a:spLocks/>
          </p:cNvSpPr>
          <p:nvPr/>
        </p:nvSpPr>
        <p:spPr>
          <a:xfrm>
            <a:off x="957649" y="260925"/>
            <a:ext cx="4926758" cy="1317773"/>
          </a:xfrm>
          <a:prstGeom prst="rect">
            <a:avLst/>
          </a:prstGeom>
        </p:spPr>
        <p:txBody>
          <a:bodyPr vert="horz" lIns="59312" tIns="29656" rIns="59312" bIns="29656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514" b="1" dirty="0">
                <a:solidFill>
                  <a:srgbClr val="FF0000"/>
                </a:solidFill>
              </a:rPr>
              <a:t>Citizens Declare </a:t>
            </a:r>
            <a:br>
              <a:rPr lang="en-US" sz="3514" b="1" dirty="0">
                <a:solidFill>
                  <a:srgbClr val="FF0000"/>
                </a:solidFill>
              </a:rPr>
            </a:br>
            <a:r>
              <a:rPr lang="en-US" sz="3514" b="1" dirty="0">
                <a:solidFill>
                  <a:srgbClr val="FF0000"/>
                </a:solidFill>
              </a:rPr>
              <a:t>State of Emergency with Georgia Election System</a:t>
            </a:r>
          </a:p>
        </p:txBody>
      </p:sp>
    </p:spTree>
    <p:extLst>
      <p:ext uri="{BB962C8B-B14F-4D97-AF65-F5344CB8AC3E}">
        <p14:creationId xmlns:p14="http://schemas.microsoft.com/office/powerpoint/2010/main" val="4265139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0CBD33A-2969-60D5-F36E-7107C57FA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2685" y="2303053"/>
            <a:ext cx="4772631" cy="5576101"/>
          </a:xfrm>
        </p:spPr>
        <p:txBody>
          <a:bodyPr>
            <a:normAutofit lnSpcReduction="10000"/>
          </a:bodyPr>
          <a:lstStyle/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b="1" dirty="0"/>
              <a:t>CISA, DHS, </a:t>
            </a:r>
            <a:r>
              <a:rPr lang="en-US" sz="2838" b="1" dirty="0" err="1"/>
              <a:t>Halderman</a:t>
            </a:r>
            <a:r>
              <a:rPr lang="en-US" sz="2838" b="1" dirty="0"/>
              <a:t>, 29 cybersecurity experts warn</a:t>
            </a:r>
          </a:p>
          <a:p>
            <a:pPr marL="185367" indent="-185367" algn="l">
              <a:buFont typeface="Arial" panose="020B0604020202020204" pitchFamily="34" charset="0"/>
              <a:buChar char="•"/>
            </a:pP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No change in Electronic Voting System since 2020</a:t>
            </a:r>
          </a:p>
          <a:p>
            <a:pPr marL="185367" indent="-185367" algn="l">
              <a:buFont typeface="Arial" panose="020B0604020202020204" pitchFamily="34" charset="0"/>
              <a:buChar char="•"/>
            </a:pP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QR Code illegal</a:t>
            </a:r>
          </a:p>
          <a:p>
            <a:pPr marL="185367" indent="-185367" algn="l">
              <a:buFont typeface="Arial" panose="020B0604020202020204" pitchFamily="34" charset="0"/>
              <a:buChar char="•"/>
            </a:pP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Williamson TN Error</a:t>
            </a:r>
          </a:p>
          <a:p>
            <a:pPr marL="185367" indent="-185367" algn="l">
              <a:buFont typeface="Arial" panose="020B0604020202020204" pitchFamily="34" charset="0"/>
              <a:buChar char="•"/>
            </a:pPr>
            <a:endParaRPr lang="en-US" sz="2838" dirty="0"/>
          </a:p>
          <a:p>
            <a:pPr marL="185367" indent="-185367" algn="l">
              <a:buFont typeface="Arial" panose="020B0604020202020204" pitchFamily="34" charset="0"/>
              <a:buChar char="•"/>
            </a:pPr>
            <a:r>
              <a:rPr lang="en-US" sz="2838" dirty="0"/>
              <a:t>BMD removes intent/ RLA fallacy (no intent)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96F4E-A8E1-6142-E5AE-587B4B7E5382}"/>
              </a:ext>
            </a:extLst>
          </p:cNvPr>
          <p:cNvSpPr txBox="1"/>
          <p:nvPr/>
        </p:nvSpPr>
        <p:spPr>
          <a:xfrm>
            <a:off x="1387284" y="8259132"/>
            <a:ext cx="4083433" cy="41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76" dirty="0">
                <a:solidFill>
                  <a:srgbClr val="FF0000"/>
                </a:solidFill>
                <a:latin typeface="Ultra" panose="02060505000000020004" pitchFamily="18" charset="0"/>
              </a:rPr>
              <a:t>GeorgiansForTruth.org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5A2C0DD-AA0D-3F37-0991-08373AE93245}"/>
              </a:ext>
            </a:extLst>
          </p:cNvPr>
          <p:cNvSpPr txBox="1">
            <a:spLocks/>
          </p:cNvSpPr>
          <p:nvPr/>
        </p:nvSpPr>
        <p:spPr>
          <a:xfrm>
            <a:off x="957649" y="260925"/>
            <a:ext cx="4926758" cy="1317773"/>
          </a:xfrm>
          <a:prstGeom prst="rect">
            <a:avLst/>
          </a:prstGeom>
        </p:spPr>
        <p:txBody>
          <a:bodyPr vert="horz" lIns="59312" tIns="29656" rIns="59312" bIns="29656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514" b="1" dirty="0">
                <a:solidFill>
                  <a:srgbClr val="FF0000"/>
                </a:solidFill>
              </a:rPr>
              <a:t>Citizens Declare </a:t>
            </a:r>
            <a:br>
              <a:rPr lang="en-US" sz="3514" b="1" dirty="0">
                <a:solidFill>
                  <a:srgbClr val="FF0000"/>
                </a:solidFill>
              </a:rPr>
            </a:br>
            <a:r>
              <a:rPr lang="en-US" sz="3514" b="1" dirty="0">
                <a:solidFill>
                  <a:srgbClr val="FF0000"/>
                </a:solidFill>
              </a:rPr>
              <a:t>State of Emergency with Georgia Election System</a:t>
            </a:r>
          </a:p>
        </p:txBody>
      </p:sp>
    </p:spTree>
    <p:extLst>
      <p:ext uri="{BB962C8B-B14F-4D97-AF65-F5344CB8AC3E}">
        <p14:creationId xmlns:p14="http://schemas.microsoft.com/office/powerpoint/2010/main" val="3248931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aper with text and a qr code&#10;&#10;Description automatically generated">
            <a:extLst>
              <a:ext uri="{FF2B5EF4-FFF2-40B4-BE49-F238E27FC236}">
                <a16:creationId xmlns:a16="http://schemas.microsoft.com/office/drawing/2014/main" id="{AFB8951C-A221-3C65-3F32-C05A58EC1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436" y="4819293"/>
            <a:ext cx="2860186" cy="37057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396F4E-A8E1-6142-E5AE-587B4B7E5382}"/>
              </a:ext>
            </a:extLst>
          </p:cNvPr>
          <p:cNvSpPr txBox="1"/>
          <p:nvPr/>
        </p:nvSpPr>
        <p:spPr>
          <a:xfrm>
            <a:off x="1387283" y="8352882"/>
            <a:ext cx="4083433" cy="41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76" dirty="0">
                <a:solidFill>
                  <a:srgbClr val="FF0000"/>
                </a:solidFill>
                <a:latin typeface="Ultra" panose="02060505000000020004" pitchFamily="18" charset="0"/>
              </a:rPr>
              <a:t>GeorgiansForTruth.org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F5F8A5-FB73-CBC7-53C2-B379016C7636}"/>
              </a:ext>
            </a:extLst>
          </p:cNvPr>
          <p:cNvSpPr txBox="1"/>
          <p:nvPr/>
        </p:nvSpPr>
        <p:spPr>
          <a:xfrm>
            <a:off x="612190" y="1962456"/>
            <a:ext cx="5461156" cy="6360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6587" indent="-296587">
              <a:buFont typeface="Arial" panose="020B0604020202020204" pitchFamily="34" charset="0"/>
              <a:buChar char="•"/>
            </a:pPr>
            <a:r>
              <a:rPr lang="en-US" sz="1946" b="1" dirty="0"/>
              <a:t>Use Emergency Paper Poll Books</a:t>
            </a:r>
            <a:br>
              <a:rPr lang="en-US" sz="1946" b="1" dirty="0"/>
            </a:br>
            <a:r>
              <a:rPr lang="en-US" sz="1946" b="1" dirty="0"/>
              <a:t>GA Rules &amp; Regs 183-1-12-19</a:t>
            </a:r>
            <a:br>
              <a:rPr lang="en-US" sz="1946" b="1" dirty="0"/>
            </a:br>
            <a:endParaRPr lang="en-US" sz="1946" b="1" dirty="0"/>
          </a:p>
          <a:p>
            <a:pPr marL="296587" indent="-296587">
              <a:buFont typeface="Arial" panose="020B0604020202020204" pitchFamily="34" charset="0"/>
              <a:buChar char="•"/>
            </a:pPr>
            <a:r>
              <a:rPr lang="en-US" sz="1946" b="1" dirty="0"/>
              <a:t>Use Emergency Paper Ballots</a:t>
            </a:r>
            <a:br>
              <a:rPr lang="en-US" sz="1946" b="1" dirty="0"/>
            </a:br>
            <a:r>
              <a:rPr lang="en-US" sz="1946" b="1" dirty="0"/>
              <a:t>OCGA 21-2-281, 21-2-290, 21-2-334</a:t>
            </a:r>
          </a:p>
          <a:p>
            <a:pPr marL="296587" indent="-296587">
              <a:buFont typeface="Arial" panose="020B0604020202020204" pitchFamily="34" charset="0"/>
              <a:buChar char="•"/>
            </a:pPr>
            <a:endParaRPr lang="en-US" sz="1946" b="1" dirty="0"/>
          </a:p>
          <a:p>
            <a:pPr marL="296587" indent="-296587">
              <a:buFont typeface="Arial" panose="020B0604020202020204" pitchFamily="34" charset="0"/>
              <a:buChar char="•"/>
            </a:pPr>
            <a:r>
              <a:rPr lang="en-US" sz="1946" b="1" dirty="0"/>
              <a:t>One BMD for each precinct for Accessibility, Tabulator Count day of election, PLUS</a:t>
            </a:r>
          </a:p>
          <a:p>
            <a:pPr marL="296587" indent="-296587">
              <a:buFont typeface="Arial" panose="020B0604020202020204" pitchFamily="34" charset="0"/>
              <a:buChar char="•"/>
            </a:pPr>
            <a:endParaRPr lang="en-US" sz="1946" b="1" dirty="0"/>
          </a:p>
          <a:p>
            <a:pPr marL="296587" indent="-296587">
              <a:buFont typeface="Arial" panose="020B0604020202020204" pitchFamily="34" charset="0"/>
              <a:buChar char="•"/>
            </a:pPr>
            <a:r>
              <a:rPr lang="en-US" sz="1946" b="1" dirty="0"/>
              <a:t>Must Have Full Hand Count </a:t>
            </a:r>
            <a:br>
              <a:rPr lang="en-US" sz="1946" b="1" dirty="0"/>
            </a:br>
            <a:r>
              <a:rPr lang="en-US" sz="1946" b="1" dirty="0"/>
              <a:t>Before Certification</a:t>
            </a:r>
            <a:br>
              <a:rPr lang="en-US" sz="1946" b="1" dirty="0"/>
            </a:br>
            <a:r>
              <a:rPr lang="en-US" sz="1946" b="1" dirty="0"/>
              <a:t>OCGA 21-2-334, 21-2-437, </a:t>
            </a:r>
          </a:p>
          <a:p>
            <a:r>
              <a:rPr lang="en-US" sz="1946" b="1" dirty="0"/>
              <a:t>		21-2-493</a:t>
            </a:r>
            <a:br>
              <a:rPr lang="en-US" sz="1946" b="1" dirty="0"/>
            </a:br>
            <a:endParaRPr lang="en-US" sz="1946" b="1" dirty="0"/>
          </a:p>
          <a:p>
            <a:pPr marL="296587" indent="-296587">
              <a:buFont typeface="Arial" panose="020B0604020202020204" pitchFamily="34" charset="0"/>
              <a:buChar char="•"/>
            </a:pPr>
            <a:r>
              <a:rPr lang="en-US" sz="1946" b="1" dirty="0"/>
              <a:t>Duty to	 certify: </a:t>
            </a:r>
          </a:p>
          <a:p>
            <a:pPr marL="543750" lvl="2" indent="-296587">
              <a:buFont typeface="Wingdings" panose="05000000000000000000" pitchFamily="2" charset="2"/>
              <a:buChar char="ü"/>
            </a:pPr>
            <a:r>
              <a:rPr lang="en-US" sz="1946" b="1" dirty="0"/>
              <a:t>Prevent fraud, deceit &amp; </a:t>
            </a:r>
            <a:br>
              <a:rPr lang="en-US" sz="1946" b="1" dirty="0"/>
            </a:br>
            <a:r>
              <a:rPr lang="en-US" sz="1946" b="1" dirty="0"/>
              <a:t>abuse</a:t>
            </a:r>
          </a:p>
          <a:p>
            <a:pPr marL="543750" lvl="2" indent="-296587">
              <a:buFont typeface="Wingdings" panose="05000000000000000000" pitchFamily="2" charset="2"/>
              <a:buChar char="ü"/>
            </a:pPr>
            <a:r>
              <a:rPr lang="en-US" sz="1946" b="1" dirty="0"/>
              <a:t>Make 	“True &amp; Perfect” </a:t>
            </a:r>
          </a:p>
          <a:p>
            <a:pPr lvl="2"/>
            <a:r>
              <a:rPr lang="en-US" sz="1946" b="1" dirty="0"/>
              <a:t>      return </a:t>
            </a:r>
          </a:p>
          <a:p>
            <a:pPr marL="543750" lvl="2" indent="-296587">
              <a:buFont typeface="Wingdings" panose="05000000000000000000" pitchFamily="2" charset="2"/>
              <a:buChar char="ü"/>
            </a:pPr>
            <a:r>
              <a:rPr lang="en-US" sz="1946" b="1" dirty="0"/>
              <a:t>OCGA 21-2-70-15</a:t>
            </a:r>
          </a:p>
          <a:p>
            <a:pPr marL="296587" indent="-296587">
              <a:buFont typeface="Arial" panose="020B0604020202020204" pitchFamily="34" charset="0"/>
              <a:buChar char="•"/>
            </a:pPr>
            <a:endParaRPr lang="en-US" sz="1816" b="1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3AF2C10-2015-EAB6-B18E-406D02FFC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190" y="378343"/>
            <a:ext cx="5633618" cy="131777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Citizens Declare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State of Emergency with Georgia Election System</a:t>
            </a:r>
          </a:p>
        </p:txBody>
      </p:sp>
    </p:spTree>
    <p:extLst>
      <p:ext uri="{BB962C8B-B14F-4D97-AF65-F5344CB8AC3E}">
        <p14:creationId xmlns:p14="http://schemas.microsoft.com/office/powerpoint/2010/main" val="3193722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DA836E5355FE4D9F83D1F47E8565FB" ma:contentTypeVersion="13" ma:contentTypeDescription="Create a new document." ma:contentTypeScope="" ma:versionID="d2b2c3e3e8d4941b9933acaf255213b1">
  <xsd:schema xmlns:xsd="http://www.w3.org/2001/XMLSchema" xmlns:xs="http://www.w3.org/2001/XMLSchema" xmlns:p="http://schemas.microsoft.com/office/2006/metadata/properties" xmlns:ns3="9804bfe7-48d0-4655-8b05-136ee6a35d74" xmlns:ns4="4597d34f-08af-4951-a673-e9ebc0f1ce62" targetNamespace="http://schemas.microsoft.com/office/2006/metadata/properties" ma:root="true" ma:fieldsID="8edc0a0631c53f2bf8d7c188cbddd300" ns3:_="" ns4:_="">
    <xsd:import namespace="9804bfe7-48d0-4655-8b05-136ee6a35d74"/>
    <xsd:import namespace="4597d34f-08af-4951-a673-e9ebc0f1ce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04bfe7-48d0-4655-8b05-136ee6a35d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97d34f-08af-4951-a673-e9ebc0f1ce6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804bfe7-48d0-4655-8b05-136ee6a35d7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A04868-10CC-4B96-BB72-93A6B6449C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04bfe7-48d0-4655-8b05-136ee6a35d74"/>
    <ds:schemaRef ds:uri="4597d34f-08af-4951-a673-e9ebc0f1ce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7674B3-6FAB-42CB-961E-171682D82288}">
  <ds:schemaRefs>
    <ds:schemaRef ds:uri="http://purl.org/dc/elements/1.1/"/>
    <ds:schemaRef ds:uri="4597d34f-08af-4951-a673-e9ebc0f1ce62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9804bfe7-48d0-4655-8b05-136ee6a35d7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3B9330A-CCCF-46AC-93ED-18F9297E793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4426</TotalTime>
  <Words>394</Words>
  <Application>Microsoft Office PowerPoint</Application>
  <PresentationFormat>Letter Paper (8.5x11 in)</PresentationFormat>
  <Paragraphs>99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Ultra</vt:lpstr>
      <vt:lpstr>Wingdings</vt:lpstr>
      <vt:lpstr>Office Theme</vt:lpstr>
      <vt:lpstr>Citizens Declare  State of Emergency with Georgia Election System</vt:lpstr>
      <vt:lpstr>PowerPoint Presentation</vt:lpstr>
      <vt:lpstr>PowerPoint Presentation</vt:lpstr>
      <vt:lpstr>PowerPoint Presentation</vt:lpstr>
      <vt:lpstr>PowerPoint Presentation</vt:lpstr>
      <vt:lpstr>Citizens Declare  State of Emergency with Georgia Election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Field Searcy</dc:creator>
  <cp:lastModifiedBy>Field Searcy</cp:lastModifiedBy>
  <cp:revision>9</cp:revision>
  <cp:lastPrinted>2024-08-05T17:17:47Z</cp:lastPrinted>
  <dcterms:created xsi:type="dcterms:W3CDTF">2024-07-31T23:04:07Z</dcterms:created>
  <dcterms:modified xsi:type="dcterms:W3CDTF">2024-08-08T00:18:45Z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0x0101003EDA836E5355FE4D9F83D1F47E8565FB</vt:lpwstr>
  </property>
</Properties>
</file>